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5" roundtripDataSignature="AMtx7mg7sTl+mLQ1EIjFt8XXbRuCS1lo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customschemas.google.com/relationships/presentationmetadata" Target="metadata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ímdia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2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" type="subTitle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" name="Google Shape;19;p1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" name="Google Shape;22;p1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ím és függőleges szöveg" type="vertTx">
  <p:cSld name="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üggőleges cím és szöveg" showMasterSp="0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2"/>
          <p:cNvSpPr txBox="1"/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" type="body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ím és tartalom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zakaszfejléc" showMasterSp="0" type="secHead">
  <p:cSld name="SECTION_HEADER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1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4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4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" name="Google Shape;37;p1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artalomrész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" type="body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2" type="body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Összehasonlítás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" type="body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6"/>
          <p:cNvSpPr txBox="1"/>
          <p:nvPr>
            <p:ph idx="2" type="body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3" type="body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16"/>
          <p:cNvSpPr txBox="1"/>
          <p:nvPr>
            <p:ph idx="4" type="body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sak cím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7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Üres" showMasterSp="0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talomrész képaláírással" showMasterSp="0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9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" type="body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ép képaláírással" showMasterSp="0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0"/>
          <p:cNvSpPr txBox="1"/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8" name="Google Shape;78;p20"/>
          <p:cNvPicPr preferRelativeResize="0"/>
          <p:nvPr>
            <p:ph idx="2" type="pic"/>
          </p:nvPr>
        </p:nvPicPr>
        <p:blipFill/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0" name="Google Shape;80;p2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1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1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1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rocketmortgage.com/learn/types-of-houses?fbclid=IwAR1rSbMt6DRf_OHAccQl-bSUlHmV2PnCUGG-HG-qC_4KZwKR-S8Hhi3UfTo" TargetMode="External"/><Relationship Id="rId4" Type="http://schemas.openxmlformats.org/officeDocument/2006/relationships/hyperlink" Target="https://manajemen.uma.ac.id/2021/02/advantages-and-disadvantages-of-living-in-a-flat/?fbclid=IwAR0B_BsTe9VmPe5hyga4sgFM5L1bDoGnTm1Bgn6k-tadRmjc-E9mboc0sv4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housebeautiful.com/design-inspiration/house-tours/g2370/tiny-houses/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www.forbes.com/advisor/mortgages/real-estate/what-is-a-townhouse/" TargetMode="External"/><Relationship Id="rId6" Type="http://schemas.openxmlformats.org/officeDocument/2006/relationships/image" Target="../media/image3.png"/><Relationship Id="rId7" Type="http://schemas.openxmlformats.org/officeDocument/2006/relationships/hyperlink" Target="https://www.mashvisor.com/blog/triplex/" TargetMode="External"/><Relationship Id="rId8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alamy.com/stock-photo-densely-packed-apartment-buildings-in-the-harlem-neighborhood-in-new-50887170.htm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alamy.com/stock-photo-densely-packed-apartment-buildings-in-the-harlem-neighborhood-in-new-50887170.html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forbes.com/home-improvement/living/types-of-house-styles/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magyarepitok.hu/mi-epul/2023/06/sopron-kiemelkedo-epuletei-nyertek-vissza-tortenelmi-arculatukat" TargetMode="External"/><Relationship Id="rId4" Type="http://schemas.openxmlformats.org/officeDocument/2006/relationships/image" Target="../media/image4.png"/><Relationship Id="rId5" Type="http://schemas.openxmlformats.org/officeDocument/2006/relationships/hyperlink" Target="https://www.hodpress.hu/2022/09/07/evi-870-ezer-forintba-fog-kerulni-egy-nem-hoszigetelt-kadar-kocka-futese/" TargetMode="External"/><Relationship Id="rId6" Type="http://schemas.openxmlformats.org/officeDocument/2006/relationships/image" Target="../media/image14.png"/><Relationship Id="rId7" Type="http://schemas.openxmlformats.org/officeDocument/2006/relationships/hyperlink" Target="https://index.hu/gazdasag/2021/07/10/panel-hazgyar-arak-tartossag-lakhatas/" TargetMode="External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do.hu/blogs/lakberendezes-blog/10-luxus-fahaz-magyarorszagon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femina.hu/otthon/fold-ala-epult-haz/" TargetMode="External"/><Relationship Id="rId6" Type="http://schemas.openxmlformats.org/officeDocument/2006/relationships/image" Target="../media/image7.png"/><Relationship Id="rId7" Type="http://schemas.openxmlformats.org/officeDocument/2006/relationships/hyperlink" Target="https://panoramauszohaz.hu/" TargetMode="External"/><Relationship Id="rId8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US"/>
              <a:t>Types of homes</a:t>
            </a:r>
            <a:endParaRPr/>
          </a:p>
        </p:txBody>
      </p:sp>
      <p:sp>
        <p:nvSpPr>
          <p:cNvPr id="102" name="Google Shape;102;p1"/>
          <p:cNvSpPr txBox="1"/>
          <p:nvPr>
            <p:ph idx="1" type="subTitle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Sources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0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 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Pictures: The source of the images is attached to the images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 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https://www.rocketmortgage.com/learn/types-of-houses?fbclid=IwAR1rSbMt6DRf_OHAccQl-bSUlHmV2PnCUGG-HG-qC_4KZwKR-S8Hhi3UfTo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 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 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https://manajemen.uma.ac.id/2021/02/advantages-and-disadvantages-of-living-in-a-flat/?fbclid=IwAR0B_BsTe9VmPe5hyga4sgFM5L1bDoGnTm1Bgn6k-tadRmjc-E9mboc0sv4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 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 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https://chat.openai.com/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>
            <p:ph type="title"/>
          </p:nvPr>
        </p:nvSpPr>
        <p:spPr>
          <a:xfrm>
            <a:off x="5144679" y="634946"/>
            <a:ext cx="6405063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Types of homes</a:t>
            </a:r>
            <a:endParaRPr b="1"/>
          </a:p>
        </p:txBody>
      </p:sp>
      <p:pic>
        <p:nvPicPr>
          <p:cNvPr id="109" name="Google Shape;109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" l="20496" r="28458" t="0"/>
          <a:stretch/>
        </p:blipFill>
        <p:spPr>
          <a:xfrm>
            <a:off x="634000" y="581098"/>
            <a:ext cx="1929714" cy="2476136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pic>
        <p:nvPicPr>
          <p:cNvPr id="110" name="Google Shape;110;p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27200" r="28962" t="0"/>
          <a:stretch/>
        </p:blipFill>
        <p:spPr>
          <a:xfrm>
            <a:off x="2724581" y="581099"/>
            <a:ext cx="1929714" cy="2476136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cxnSp>
        <p:nvCxnSpPr>
          <p:cNvPr id="111" name="Google Shape;111;p2"/>
          <p:cNvCxnSpPr/>
          <p:nvPr/>
        </p:nvCxnSpPr>
        <p:spPr>
          <a:xfrm>
            <a:off x="5181247" y="2086188"/>
            <a:ext cx="5852160" cy="0"/>
          </a:xfrm>
          <a:prstGeom prst="straightConnector1">
            <a:avLst/>
          </a:prstGeom>
          <a:noFill/>
          <a:ln cap="flat" cmpd="sng" w="9525">
            <a:solidFill>
              <a:srgbClr val="7F7F7F">
                <a:alpha val="8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2" name="Google Shape;112;p2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7730" l="0" r="3" t="0"/>
          <a:stretch/>
        </p:blipFill>
        <p:spPr>
          <a:xfrm>
            <a:off x="633999" y="3218101"/>
            <a:ext cx="4020296" cy="2476136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113" name="Google Shape;113;p2"/>
          <p:cNvSpPr txBox="1"/>
          <p:nvPr>
            <p:ph idx="1" type="body"/>
          </p:nvPr>
        </p:nvSpPr>
        <p:spPr>
          <a:xfrm>
            <a:off x="5144679" y="2198914"/>
            <a:ext cx="6405063" cy="3670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b="0" i="0" lang="en-US" sz="1700">
                <a:latin typeface="Arial"/>
                <a:ea typeface="Arial"/>
                <a:cs typeface="Arial"/>
                <a:sym typeface="Arial"/>
              </a:rPr>
              <a:t>There are various types of homes, including:</a:t>
            </a:r>
            <a:endParaRPr/>
          </a:p>
          <a:p>
            <a:pPr indent="-10795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b="1" i="0" lang="en-US" sz="1700">
                <a:latin typeface="Arial"/>
                <a:ea typeface="Arial"/>
                <a:cs typeface="Arial"/>
                <a:sym typeface="Arial"/>
              </a:rPr>
              <a:t>Single-family homes:</a:t>
            </a:r>
            <a:r>
              <a:rPr b="0" i="0" lang="en-US" sz="1700">
                <a:latin typeface="Arial"/>
                <a:ea typeface="Arial"/>
                <a:cs typeface="Arial"/>
                <a:sym typeface="Arial"/>
              </a:rPr>
              <a:t> Detached houses for one family.</a:t>
            </a:r>
            <a:endParaRPr/>
          </a:p>
          <a:p>
            <a:pPr indent="-10795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b="1" i="0" lang="en-US" sz="1700">
                <a:latin typeface="Arial"/>
                <a:ea typeface="Arial"/>
                <a:cs typeface="Arial"/>
                <a:sym typeface="Arial"/>
              </a:rPr>
              <a:t>Apartments/Condos:</a:t>
            </a:r>
            <a:r>
              <a:rPr b="0" i="0" lang="en-US" sz="1700">
                <a:latin typeface="Arial"/>
                <a:ea typeface="Arial"/>
                <a:cs typeface="Arial"/>
                <a:sym typeface="Arial"/>
              </a:rPr>
              <a:t> Multi-unit buildings with individual living spaces.</a:t>
            </a:r>
            <a:endParaRPr/>
          </a:p>
          <a:p>
            <a:pPr indent="-10795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b="1" i="0" lang="en-US" sz="1700">
                <a:latin typeface="Arial"/>
                <a:ea typeface="Arial"/>
                <a:cs typeface="Arial"/>
                <a:sym typeface="Arial"/>
              </a:rPr>
              <a:t>Townhouses:</a:t>
            </a:r>
            <a:r>
              <a:rPr b="0" i="0" lang="en-US" sz="1700">
                <a:latin typeface="Arial"/>
                <a:ea typeface="Arial"/>
                <a:cs typeface="Arial"/>
                <a:sym typeface="Arial"/>
              </a:rPr>
              <a:t> Connected homes in a row or block.</a:t>
            </a:r>
            <a:endParaRPr/>
          </a:p>
          <a:p>
            <a:pPr indent="-10795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b="1" i="0" lang="en-US" sz="1700">
                <a:latin typeface="Arial"/>
                <a:ea typeface="Arial"/>
                <a:cs typeface="Arial"/>
                <a:sym typeface="Arial"/>
              </a:rPr>
              <a:t>Duplexes/Triplexes:</a:t>
            </a:r>
            <a:r>
              <a:rPr b="0" i="0" lang="en-US" sz="1700">
                <a:latin typeface="Arial"/>
                <a:ea typeface="Arial"/>
                <a:cs typeface="Arial"/>
                <a:sym typeface="Arial"/>
              </a:rPr>
              <a:t> Houses divided into two or three separate units.</a:t>
            </a:r>
            <a:endParaRPr/>
          </a:p>
          <a:p>
            <a:pPr indent="-10795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b="1" i="0" lang="en-US" sz="1700">
                <a:latin typeface="Arial"/>
                <a:ea typeface="Arial"/>
                <a:cs typeface="Arial"/>
                <a:sym typeface="Arial"/>
              </a:rPr>
              <a:t>Tiny houses:</a:t>
            </a:r>
            <a:r>
              <a:rPr b="0" i="0" lang="en-US" sz="1700">
                <a:latin typeface="Arial"/>
                <a:ea typeface="Arial"/>
                <a:cs typeface="Arial"/>
                <a:sym typeface="Arial"/>
              </a:rPr>
              <a:t> Small, compact dwellings usually under 400 square feet.</a:t>
            </a:r>
            <a:endParaRPr/>
          </a:p>
          <a:p>
            <a:pPr indent="-10795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b="1" i="0" lang="en-US" sz="1700">
                <a:latin typeface="Arial"/>
                <a:ea typeface="Arial"/>
                <a:cs typeface="Arial"/>
                <a:sym typeface="Arial"/>
              </a:rPr>
              <a:t>Cottages:</a:t>
            </a:r>
            <a:r>
              <a:rPr b="0" i="0" lang="en-US" sz="1700">
                <a:latin typeface="Arial"/>
                <a:ea typeface="Arial"/>
                <a:cs typeface="Arial"/>
                <a:sym typeface="Arial"/>
              </a:rPr>
              <a:t> Small, cozy houses, often in rural or scenic areas.</a:t>
            </a:r>
            <a:endParaRPr/>
          </a:p>
          <a:p>
            <a:pPr indent="-10795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b="1" i="0" lang="en-US" sz="1700">
                <a:latin typeface="Arial"/>
                <a:ea typeface="Arial"/>
                <a:cs typeface="Arial"/>
                <a:sym typeface="Arial"/>
              </a:rPr>
              <a:t>Duplexes/Triplexes:</a:t>
            </a:r>
            <a:r>
              <a:rPr b="0" i="0" lang="en-US" sz="1700">
                <a:latin typeface="Arial"/>
                <a:ea typeface="Arial"/>
                <a:cs typeface="Arial"/>
                <a:sym typeface="Arial"/>
              </a:rPr>
              <a:t> Houses divided into two or three separate units.</a:t>
            </a:r>
            <a:endParaRPr/>
          </a:p>
        </p:txBody>
      </p:sp>
      <p:sp>
        <p:nvSpPr>
          <p:cNvPr id="114" name="Google Shape;114;p2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 txBox="1"/>
          <p:nvPr>
            <p:ph type="title"/>
          </p:nvPr>
        </p:nvSpPr>
        <p:spPr>
          <a:xfrm>
            <a:off x="4974771" y="634946"/>
            <a:ext cx="6574972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Living in a Flat:</a:t>
            </a:r>
            <a:endParaRPr b="1"/>
          </a:p>
        </p:txBody>
      </p:sp>
      <p:pic>
        <p:nvPicPr>
          <p:cNvPr id="122" name="Google Shape;122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9895" l="0" r="0" t="121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3"/>
          <p:cNvCxnSpPr/>
          <p:nvPr/>
        </p:nvCxnSpPr>
        <p:spPr>
          <a:xfrm>
            <a:off x="4974770" y="2086188"/>
            <a:ext cx="6089768" cy="0"/>
          </a:xfrm>
          <a:prstGeom prst="straightConnector1">
            <a:avLst/>
          </a:prstGeom>
          <a:noFill/>
          <a:ln cap="flat" cmpd="sng" w="9525">
            <a:solidFill>
              <a:srgbClr val="7F7F7F">
                <a:alpha val="8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3"/>
          <p:cNvSpPr txBox="1"/>
          <p:nvPr>
            <p:ph idx="1" type="body"/>
          </p:nvPr>
        </p:nvSpPr>
        <p:spPr>
          <a:xfrm>
            <a:off x="4974769" y="2198914"/>
            <a:ext cx="6574973" cy="3670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Advantages: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Affordability:</a:t>
            </a:r>
            <a:r>
              <a:rPr b="0" i="0" lang="en-US">
                <a:latin typeface="Arial"/>
                <a:ea typeface="Arial"/>
                <a:cs typeface="Arial"/>
                <a:sym typeface="Arial"/>
              </a:rPr>
              <a:t> Flats are often more affordable than houses, making them accessible to a broader range of people.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Community Living:</a:t>
            </a:r>
            <a:r>
              <a:rPr b="0" i="0" lang="en-US">
                <a:latin typeface="Arial"/>
                <a:ea typeface="Arial"/>
                <a:cs typeface="Arial"/>
                <a:sym typeface="Arial"/>
              </a:rPr>
              <a:t> Proximity to neighbors can foster a sense of community.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Amenities:</a:t>
            </a:r>
            <a:r>
              <a:rPr b="0" i="0" lang="en-US">
                <a:latin typeface="Arial"/>
                <a:ea typeface="Arial"/>
                <a:cs typeface="Arial"/>
                <a:sym typeface="Arial"/>
              </a:rPr>
              <a:t> Many flats come with shared amenities like gyms, pools, and common spaces.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Maintenance:</a:t>
            </a:r>
            <a:r>
              <a:rPr b="0" i="0" lang="en-US">
                <a:latin typeface="Arial"/>
                <a:ea typeface="Arial"/>
                <a:cs typeface="Arial"/>
                <a:sym typeface="Arial"/>
              </a:rPr>
              <a:t> External maintenance is typically managed by the building management.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25" name="Google Shape;125;p3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 txBox="1"/>
          <p:nvPr>
            <p:ph type="title"/>
          </p:nvPr>
        </p:nvSpPr>
        <p:spPr>
          <a:xfrm>
            <a:off x="5181601" y="634946"/>
            <a:ext cx="6368142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Living in a Flat:</a:t>
            </a:r>
            <a:endParaRPr/>
          </a:p>
        </p:txBody>
      </p:sp>
      <p:pic>
        <p:nvPicPr>
          <p:cNvPr id="134" name="Google Shape;134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" l="17430" r="32776" t="0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4"/>
          <p:cNvCxnSpPr/>
          <p:nvPr/>
        </p:nvCxnSpPr>
        <p:spPr>
          <a:xfrm>
            <a:off x="5287617" y="2085703"/>
            <a:ext cx="6170686" cy="0"/>
          </a:xfrm>
          <a:prstGeom prst="straightConnector1">
            <a:avLst/>
          </a:prstGeom>
          <a:noFill/>
          <a:ln cap="flat" cmpd="sng" w="9525">
            <a:solidFill>
              <a:srgbClr val="7F7F7F">
                <a:alpha val="8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4"/>
          <p:cNvSpPr txBox="1"/>
          <p:nvPr>
            <p:ph idx="1" type="body"/>
          </p:nvPr>
        </p:nvSpPr>
        <p:spPr>
          <a:xfrm>
            <a:off x="5181601" y="2198914"/>
            <a:ext cx="6368142" cy="3670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Disadvantages: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-12065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b="1" i="0" lang="en-US" sz="1900">
                <a:latin typeface="Arial"/>
                <a:ea typeface="Arial"/>
                <a:cs typeface="Arial"/>
                <a:sym typeface="Arial"/>
              </a:rPr>
              <a:t>Space:</a:t>
            </a:r>
            <a:r>
              <a:rPr b="0" i="0" lang="en-US" sz="1900">
                <a:latin typeface="Arial"/>
                <a:ea typeface="Arial"/>
                <a:cs typeface="Arial"/>
                <a:sym typeface="Arial"/>
              </a:rPr>
              <a:t> Limited space compared to houses, especially for families.</a:t>
            </a:r>
            <a:endParaRPr/>
          </a:p>
          <a:p>
            <a:pPr indent="-12065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b="1" i="0" lang="en-US" sz="1900">
                <a:latin typeface="Arial"/>
                <a:ea typeface="Arial"/>
                <a:cs typeface="Arial"/>
                <a:sym typeface="Arial"/>
              </a:rPr>
              <a:t>Noise:</a:t>
            </a:r>
            <a:r>
              <a:rPr b="0" i="0" lang="en-US" sz="1900">
                <a:latin typeface="Arial"/>
                <a:ea typeface="Arial"/>
                <a:cs typeface="Arial"/>
                <a:sym typeface="Arial"/>
              </a:rPr>
              <a:t> Increased potential for noise from neighbors in close proximity.</a:t>
            </a:r>
            <a:endParaRPr/>
          </a:p>
          <a:p>
            <a:pPr indent="-12065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b="1" i="0" lang="en-US" sz="1900">
                <a:latin typeface="Arial"/>
                <a:ea typeface="Arial"/>
                <a:cs typeface="Arial"/>
                <a:sym typeface="Arial"/>
              </a:rPr>
              <a:t>Limited Customization:</a:t>
            </a:r>
            <a:r>
              <a:rPr b="0" i="0" lang="en-US" sz="1900">
                <a:latin typeface="Arial"/>
                <a:ea typeface="Arial"/>
                <a:cs typeface="Arial"/>
                <a:sym typeface="Arial"/>
              </a:rPr>
              <a:t> Restrictions on personalizing or modifying the property.</a:t>
            </a:r>
            <a:endParaRPr/>
          </a:p>
          <a:p>
            <a:pPr indent="-12065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b="1" i="0" lang="en-US" sz="1900">
                <a:latin typeface="Arial"/>
                <a:ea typeface="Arial"/>
                <a:cs typeface="Arial"/>
                <a:sym typeface="Arial"/>
              </a:rPr>
              <a:t>Parking:</a:t>
            </a:r>
            <a:r>
              <a:rPr b="0" i="0" lang="en-US" sz="1900">
                <a:latin typeface="Arial"/>
                <a:ea typeface="Arial"/>
                <a:cs typeface="Arial"/>
                <a:sym typeface="Arial"/>
              </a:rPr>
              <a:t> Limited or expensive parking options, depending on location.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 txBox="1"/>
          <p:nvPr>
            <p:ph type="title"/>
          </p:nvPr>
        </p:nvSpPr>
        <p:spPr>
          <a:xfrm>
            <a:off x="4974771" y="634946"/>
            <a:ext cx="6574972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Living in a House:</a:t>
            </a:r>
            <a:endParaRPr/>
          </a:p>
        </p:txBody>
      </p:sp>
      <p:pic>
        <p:nvPicPr>
          <p:cNvPr id="143" name="Google Shape;143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2" l="25608" r="32041" t="0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cxnSp>
        <p:nvCxnSpPr>
          <p:cNvPr id="144" name="Google Shape;144;p5"/>
          <p:cNvCxnSpPr/>
          <p:nvPr/>
        </p:nvCxnSpPr>
        <p:spPr>
          <a:xfrm>
            <a:off x="4974770" y="2086188"/>
            <a:ext cx="6089768" cy="0"/>
          </a:xfrm>
          <a:prstGeom prst="straightConnector1">
            <a:avLst/>
          </a:prstGeom>
          <a:noFill/>
          <a:ln cap="flat" cmpd="sng" w="9525">
            <a:solidFill>
              <a:srgbClr val="7F7F7F">
                <a:alpha val="8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" name="Google Shape;145;p5"/>
          <p:cNvSpPr txBox="1"/>
          <p:nvPr>
            <p:ph idx="1" type="body"/>
          </p:nvPr>
        </p:nvSpPr>
        <p:spPr>
          <a:xfrm>
            <a:off x="4974769" y="2198914"/>
            <a:ext cx="6574973" cy="3670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Advantages: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Space:</a:t>
            </a:r>
            <a:r>
              <a:rPr b="0" i="0" lang="en-US">
                <a:latin typeface="Arial"/>
                <a:ea typeface="Arial"/>
                <a:cs typeface="Arial"/>
                <a:sym typeface="Arial"/>
              </a:rPr>
              <a:t> More living space, both indoors and outdoors, providing room for personalization.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Privacy:</a:t>
            </a:r>
            <a:r>
              <a:rPr b="0" i="0" lang="en-US">
                <a:latin typeface="Arial"/>
                <a:ea typeface="Arial"/>
                <a:cs typeface="Arial"/>
                <a:sym typeface="Arial"/>
              </a:rPr>
              <a:t> Greater privacy due to distance from neighbors.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Customization:</a:t>
            </a:r>
            <a:r>
              <a:rPr b="0" i="0" lang="en-US">
                <a:latin typeface="Arial"/>
                <a:ea typeface="Arial"/>
                <a:cs typeface="Arial"/>
                <a:sym typeface="Arial"/>
              </a:rPr>
              <a:t> Freedom to modify and personalize the property.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Outdoor Space:</a:t>
            </a:r>
            <a:r>
              <a:rPr b="0" i="0" lang="en-US">
                <a:latin typeface="Arial"/>
                <a:ea typeface="Arial"/>
                <a:cs typeface="Arial"/>
                <a:sym typeface="Arial"/>
              </a:rPr>
              <a:t> Houses often come with yards or gardens.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 txBox="1"/>
          <p:nvPr>
            <p:ph type="title"/>
          </p:nvPr>
        </p:nvSpPr>
        <p:spPr>
          <a:xfrm>
            <a:off x="5181601" y="634946"/>
            <a:ext cx="6368142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Living in a House:</a:t>
            </a:r>
            <a:endParaRPr/>
          </a:p>
        </p:txBody>
      </p:sp>
      <p:pic>
        <p:nvPicPr>
          <p:cNvPr descr="Figures of houses in different position and sizes" id="155" name="Google Shape;155;p6"/>
          <p:cNvPicPr preferRelativeResize="0"/>
          <p:nvPr/>
        </p:nvPicPr>
        <p:blipFill rotWithShape="1">
          <a:blip r:embed="rId3">
            <a:alphaModFix/>
          </a:blip>
          <a:srcRect b="0" l="22199" r="39692" t="0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6"/>
          <p:cNvCxnSpPr/>
          <p:nvPr/>
        </p:nvCxnSpPr>
        <p:spPr>
          <a:xfrm>
            <a:off x="5287617" y="2085703"/>
            <a:ext cx="6170686" cy="0"/>
          </a:xfrm>
          <a:prstGeom prst="straightConnector1">
            <a:avLst/>
          </a:prstGeom>
          <a:noFill/>
          <a:ln cap="flat" cmpd="sng" w="9525">
            <a:solidFill>
              <a:srgbClr val="7F7F7F">
                <a:alpha val="8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" name="Google Shape;157;p6"/>
          <p:cNvSpPr txBox="1"/>
          <p:nvPr>
            <p:ph idx="1" type="body"/>
          </p:nvPr>
        </p:nvSpPr>
        <p:spPr>
          <a:xfrm>
            <a:off x="5181601" y="2198914"/>
            <a:ext cx="6368142" cy="3670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Disadvantages: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Cost:</a:t>
            </a:r>
            <a:r>
              <a:rPr b="0" i="0" lang="en-US">
                <a:latin typeface="Arial"/>
                <a:ea typeface="Arial"/>
                <a:cs typeface="Arial"/>
                <a:sym typeface="Arial"/>
              </a:rPr>
              <a:t> Generally, more expensive to buy and maintain than flats.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Maintenance:</a:t>
            </a:r>
            <a:r>
              <a:rPr b="0" i="0" lang="en-US">
                <a:latin typeface="Arial"/>
                <a:ea typeface="Arial"/>
                <a:cs typeface="Arial"/>
                <a:sym typeface="Arial"/>
              </a:rPr>
              <a:t> Responsible for the maintenance of the entire property.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Isolation:</a:t>
            </a:r>
            <a:r>
              <a:rPr b="0" i="0" lang="en-US">
                <a:latin typeface="Arial"/>
                <a:ea typeface="Arial"/>
                <a:cs typeface="Arial"/>
                <a:sym typeface="Arial"/>
              </a:rPr>
              <a:t> Houses in remote areas might lack the sense of community found in urban flats.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Security:</a:t>
            </a:r>
            <a:r>
              <a:rPr b="0" i="0" lang="en-US">
                <a:latin typeface="Arial"/>
                <a:ea typeface="Arial"/>
                <a:cs typeface="Arial"/>
                <a:sym typeface="Arial"/>
              </a:rPr>
              <a:t> Depending on the location, houses might require additional security measures.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None/>
            </a:pPr>
            <a:r>
              <a:t/>
            </a:r>
            <a:endParaRPr b="0" i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 txBox="1"/>
          <p:nvPr>
            <p:ph type="title"/>
          </p:nvPr>
        </p:nvSpPr>
        <p:spPr>
          <a:xfrm>
            <a:off x="4703577" y="634946"/>
            <a:ext cx="6846166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i="0" lang="en-US">
                <a:latin typeface="Arial"/>
                <a:ea typeface="Arial"/>
                <a:cs typeface="Arial"/>
                <a:sym typeface="Arial"/>
              </a:rPr>
              <a:t>ypical homes in Hungary</a:t>
            </a:r>
            <a:endParaRPr b="1"/>
          </a:p>
        </p:txBody>
      </p:sp>
      <p:pic>
        <p:nvPicPr>
          <p:cNvPr id="164" name="Google Shape;164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0866" y="620721"/>
            <a:ext cx="2381843" cy="1583926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cxnSp>
        <p:nvCxnSpPr>
          <p:cNvPr id="165" name="Google Shape;165;p7"/>
          <p:cNvCxnSpPr/>
          <p:nvPr/>
        </p:nvCxnSpPr>
        <p:spPr>
          <a:xfrm>
            <a:off x="4809772" y="2086188"/>
            <a:ext cx="5852160" cy="0"/>
          </a:xfrm>
          <a:prstGeom prst="straightConnector1">
            <a:avLst/>
          </a:prstGeom>
          <a:noFill/>
          <a:ln cap="flat" cmpd="sng" w="9525">
            <a:solidFill>
              <a:srgbClr val="7F7F7F">
                <a:alpha val="8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6" name="Google Shape;166;p7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5961" y="2349517"/>
            <a:ext cx="2396888" cy="1599923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pic>
        <p:nvPicPr>
          <p:cNvPr id="167" name="Google Shape;167;p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8874" y="4110309"/>
            <a:ext cx="2791062" cy="1583928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168" name="Google Shape;168;p7"/>
          <p:cNvSpPr txBox="1"/>
          <p:nvPr>
            <p:ph idx="1" type="body"/>
          </p:nvPr>
        </p:nvSpPr>
        <p:spPr>
          <a:xfrm>
            <a:off x="4701747" y="2198914"/>
            <a:ext cx="6847996" cy="3670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9144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b="1" i="0" lang="en-US" sz="1400">
                <a:latin typeface="Arial"/>
                <a:ea typeface="Arial"/>
                <a:cs typeface="Arial"/>
                <a:sym typeface="Arial"/>
              </a:rPr>
              <a:t>Apartments:</a:t>
            </a:r>
            <a:r>
              <a:rPr b="0" i="0" lang="en-US" sz="1400">
                <a:latin typeface="Arial"/>
                <a:ea typeface="Arial"/>
                <a:cs typeface="Arial"/>
                <a:sym typeface="Arial"/>
              </a:rPr>
              <a:t> Many Hungarians live in apartment buildings, especially in urban areas like Budapest. These can range from historic buildings to more modern complexes.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b="1" i="0" lang="en-US" sz="1400">
                <a:latin typeface="Arial"/>
                <a:ea typeface="Arial"/>
                <a:cs typeface="Arial"/>
                <a:sym typeface="Arial"/>
              </a:rPr>
              <a:t>Detached Houses:</a:t>
            </a:r>
            <a:r>
              <a:rPr b="0" i="0" lang="en-US" sz="1400">
                <a:latin typeface="Arial"/>
                <a:ea typeface="Arial"/>
                <a:cs typeface="Arial"/>
                <a:sym typeface="Arial"/>
              </a:rPr>
              <a:t> In suburban and rural areas, detached houses are common. These can vary in size and style, from traditional to contemporary.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b="1" i="0" lang="en-US" sz="1400">
                <a:latin typeface="Arial"/>
                <a:ea typeface="Arial"/>
                <a:cs typeface="Arial"/>
                <a:sym typeface="Arial"/>
              </a:rPr>
              <a:t>Historic Homes:</a:t>
            </a:r>
            <a:r>
              <a:rPr b="0" i="0" lang="en-US" sz="1400">
                <a:latin typeface="Arial"/>
                <a:ea typeface="Arial"/>
                <a:cs typeface="Arial"/>
                <a:sym typeface="Arial"/>
              </a:rPr>
              <a:t> Hungary has a rich architectural history, so you can find homes with traditional designs influenced by various periods.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b="1" i="0" lang="en-US" sz="1400">
                <a:latin typeface="Arial"/>
                <a:ea typeface="Arial"/>
                <a:cs typeface="Arial"/>
                <a:sym typeface="Arial"/>
              </a:rPr>
              <a:t>Panel Buildings:</a:t>
            </a:r>
            <a:r>
              <a:rPr b="0" i="0" lang="en-US" sz="1400">
                <a:latin typeface="Arial"/>
                <a:ea typeface="Arial"/>
                <a:cs typeface="Arial"/>
                <a:sym typeface="Arial"/>
              </a:rPr>
              <a:t> In the mid to late 20th century, panel buildings (blocks of flats with pre-fabricated panels) were constructed to address housing shortages. Many people still live in these.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b="1" i="0" lang="en-US" sz="1400">
                <a:latin typeface="Arial"/>
                <a:ea typeface="Arial"/>
                <a:cs typeface="Arial"/>
                <a:sym typeface="Arial"/>
              </a:rPr>
              <a:t>Rural Cottages:</a:t>
            </a:r>
            <a:r>
              <a:rPr b="0" i="0" lang="en-US" sz="1400">
                <a:latin typeface="Arial"/>
                <a:ea typeface="Arial"/>
                <a:cs typeface="Arial"/>
                <a:sym typeface="Arial"/>
              </a:rPr>
              <a:t> In the countryside, you may find charming cottages, often with a focus on agricultural activities.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b="1" i="0" lang="en-US" sz="1400">
                <a:latin typeface="Arial"/>
                <a:ea typeface="Arial"/>
                <a:cs typeface="Arial"/>
                <a:sym typeface="Arial"/>
              </a:rPr>
              <a:t>Renovated Buildings:</a:t>
            </a:r>
            <a:r>
              <a:rPr b="0" i="0" lang="en-US" sz="1400">
                <a:latin typeface="Arial"/>
                <a:ea typeface="Arial"/>
                <a:cs typeface="Arial"/>
                <a:sym typeface="Arial"/>
              </a:rPr>
              <a:t> Hungary has seen a trend of renovating historic buildings into modern apartments, combining traditional architecture with contemporary interiors.</a:t>
            </a: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"/>
          <p:cNvSpPr txBox="1"/>
          <p:nvPr>
            <p:ph type="title"/>
          </p:nvPr>
        </p:nvSpPr>
        <p:spPr>
          <a:xfrm>
            <a:off x="5144679" y="634946"/>
            <a:ext cx="6405063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i="0" lang="en-US">
                <a:latin typeface="Arial"/>
                <a:ea typeface="Arial"/>
                <a:cs typeface="Arial"/>
                <a:sym typeface="Arial"/>
              </a:rPr>
              <a:t>xceptional places of living</a:t>
            </a:r>
            <a:endParaRPr b="1"/>
          </a:p>
        </p:txBody>
      </p:sp>
      <p:pic>
        <p:nvPicPr>
          <p:cNvPr id="177" name="Google Shape;17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3" l="35226" r="25809" t="0"/>
          <a:stretch/>
        </p:blipFill>
        <p:spPr>
          <a:xfrm>
            <a:off x="634000" y="581098"/>
            <a:ext cx="1929714" cy="2476136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pic>
        <p:nvPicPr>
          <p:cNvPr id="178" name="Google Shape;178;p8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-1" l="18009" r="28801" t="0"/>
          <a:stretch/>
        </p:blipFill>
        <p:spPr>
          <a:xfrm>
            <a:off x="2724581" y="581099"/>
            <a:ext cx="1929714" cy="2476136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cxnSp>
        <p:nvCxnSpPr>
          <p:cNvPr id="179" name="Google Shape;179;p8"/>
          <p:cNvCxnSpPr/>
          <p:nvPr/>
        </p:nvCxnSpPr>
        <p:spPr>
          <a:xfrm>
            <a:off x="5181247" y="2086188"/>
            <a:ext cx="5852160" cy="0"/>
          </a:xfrm>
          <a:prstGeom prst="straightConnector1">
            <a:avLst/>
          </a:prstGeom>
          <a:noFill/>
          <a:ln cap="flat" cmpd="sng" w="9525">
            <a:solidFill>
              <a:srgbClr val="7F7F7F">
                <a:alpha val="8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0" name="Google Shape;180;p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1454" l="0" r="3" t="6277"/>
          <a:stretch/>
        </p:blipFill>
        <p:spPr>
          <a:xfrm>
            <a:off x="633999" y="3218101"/>
            <a:ext cx="4020296" cy="2476136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181" name="Google Shape;181;p8"/>
          <p:cNvSpPr txBox="1"/>
          <p:nvPr>
            <p:ph idx="1" type="body"/>
          </p:nvPr>
        </p:nvSpPr>
        <p:spPr>
          <a:xfrm>
            <a:off x="5144679" y="2198914"/>
            <a:ext cx="6405063" cy="3670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016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b="1" i="0" lang="en-US" sz="1600">
                <a:latin typeface="Arial"/>
                <a:ea typeface="Arial"/>
                <a:cs typeface="Arial"/>
                <a:sym typeface="Arial"/>
              </a:rPr>
              <a:t>Treehouses:</a:t>
            </a:r>
            <a:r>
              <a:rPr b="0" i="0" lang="en-US" sz="1600">
                <a:latin typeface="Arial"/>
                <a:ea typeface="Arial"/>
                <a:cs typeface="Arial"/>
                <a:sym typeface="Arial"/>
              </a:rPr>
              <a:t> Elevated dwellings in trees, offering a unique and often eco-friendly living experience.</a:t>
            </a:r>
            <a:endParaRPr/>
          </a:p>
          <a:p>
            <a:pPr indent="-1016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b="1" i="0" lang="en-US" sz="1600">
                <a:latin typeface="Arial"/>
                <a:ea typeface="Arial"/>
                <a:cs typeface="Arial"/>
                <a:sym typeface="Arial"/>
              </a:rPr>
              <a:t>Houseboats:</a:t>
            </a:r>
            <a:r>
              <a:rPr b="0" i="0" lang="en-US" sz="1600">
                <a:latin typeface="Arial"/>
                <a:ea typeface="Arial"/>
                <a:cs typeface="Arial"/>
                <a:sym typeface="Arial"/>
              </a:rPr>
              <a:t> Floating homes on water, providing a tranquil and unconventional lifestyle.</a:t>
            </a:r>
            <a:endParaRPr/>
          </a:p>
          <a:p>
            <a:pPr indent="-1016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b="1" i="0" lang="en-US" sz="1600">
                <a:latin typeface="Arial"/>
                <a:ea typeface="Arial"/>
                <a:cs typeface="Arial"/>
                <a:sym typeface="Arial"/>
              </a:rPr>
              <a:t>Underground Homes:</a:t>
            </a:r>
            <a:r>
              <a:rPr b="0" i="0" lang="en-US" sz="1600">
                <a:latin typeface="Arial"/>
                <a:ea typeface="Arial"/>
                <a:cs typeface="Arial"/>
                <a:sym typeface="Arial"/>
              </a:rPr>
              <a:t> Built into the earth, these homes offer energy efficiency and a unique architectural experience.</a:t>
            </a:r>
            <a:endParaRPr/>
          </a:p>
          <a:p>
            <a:pPr indent="-1016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b="1" i="0" lang="en-US" sz="1600">
                <a:latin typeface="Arial"/>
                <a:ea typeface="Arial"/>
                <a:cs typeface="Arial"/>
                <a:sym typeface="Arial"/>
              </a:rPr>
              <a:t>Converted Spaces:</a:t>
            </a:r>
            <a:r>
              <a:rPr b="0" i="0" lang="en-US" sz="1600">
                <a:latin typeface="Arial"/>
                <a:ea typeface="Arial"/>
                <a:cs typeface="Arial"/>
                <a:sym typeface="Arial"/>
              </a:rPr>
              <a:t> Living in repurposed structures like old churches, warehouses, or industrial buildings for a distinctive living environment.</a:t>
            </a:r>
            <a:endParaRPr/>
          </a:p>
          <a:p>
            <a:pPr indent="-1016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b="1" i="0" lang="en-US" sz="1600">
                <a:latin typeface="Arial"/>
                <a:ea typeface="Arial"/>
                <a:cs typeface="Arial"/>
                <a:sym typeface="Arial"/>
              </a:rPr>
              <a:t>Floating Cities:</a:t>
            </a:r>
            <a:r>
              <a:rPr b="0" i="0" lang="en-US" sz="1600">
                <a:latin typeface="Arial"/>
                <a:ea typeface="Arial"/>
                <a:cs typeface="Arial"/>
                <a:sym typeface="Arial"/>
              </a:rPr>
              <a:t> Experimental floating communities designed to adapt to rising sea levels and offer sustainable living.</a:t>
            </a:r>
            <a:endParaRPr/>
          </a:p>
          <a:p>
            <a:pPr indent="-1016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b="1" i="0" lang="en-US" sz="1600">
                <a:latin typeface="Arial"/>
                <a:ea typeface="Arial"/>
                <a:cs typeface="Arial"/>
                <a:sym typeface="Arial"/>
              </a:rPr>
              <a:t>Earthships:</a:t>
            </a:r>
            <a:r>
              <a:rPr b="0" i="0" lang="en-US" sz="1600">
                <a:latin typeface="Arial"/>
                <a:ea typeface="Arial"/>
                <a:cs typeface="Arial"/>
                <a:sym typeface="Arial"/>
              </a:rPr>
              <a:t> Sustainable, off-grid homes built using recycled materials and incorporating natural elements for energy efficiency.</a:t>
            </a:r>
            <a:endParaRPr/>
          </a:p>
        </p:txBody>
      </p:sp>
      <p:sp>
        <p:nvSpPr>
          <p:cNvPr id="182" name="Google Shape;182;p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9" name="Google Shape;189;p9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203200" lvl="0" marL="9144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 "/>
            </a:pPr>
            <a:r>
              <a:rPr lang="en-US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 for your attention!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trospektív">
  <a:themeElements>
    <a:clrScheme name="Retrospektív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2023-12-18T15:10:04Z</dcterms:created>
  <dc:creator>soma Zsömbörgi</dc:creator>
</cp:coreProperties>
</file>